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48" r:id="rId1"/>
  </p:sldMasterIdLst>
  <p:notesMasterIdLst>
    <p:notesMasterId r:id="rId10"/>
  </p:notesMasterIdLst>
  <p:sldIdLst>
    <p:sldId id="256" r:id="rId2"/>
    <p:sldId id="261" r:id="rId3"/>
    <p:sldId id="262" r:id="rId4"/>
    <p:sldId id="257" r:id="rId5"/>
    <p:sldId id="259" r:id="rId6"/>
    <p:sldId id="260" r:id="rId7"/>
    <p:sldId id="258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/>
    <p:restoredTop sz="94729"/>
  </p:normalViewPr>
  <p:slideViewPr>
    <p:cSldViewPr snapToGrid="0" snapToObjects="1">
      <p:cViewPr varScale="1">
        <p:scale>
          <a:sx n="75" d="100"/>
          <a:sy n="75" d="100"/>
        </p:scale>
        <p:origin x="82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B77F31-ACCB-7043-AF2A-1BAD399B5315}" type="datetimeFigureOut">
              <a:rPr lang="sv-SE" smtClean="0"/>
              <a:t>2017-10-30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9D7D5-13FC-AD46-A359-05C3C4B597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6120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9D7D5-13FC-AD46-A359-05C3C4B5970F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2304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9D7D5-13FC-AD46-A359-05C3C4B5970F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480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9D7D5-13FC-AD46-A359-05C3C4B5970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3958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Dra bilden till platshållaren eller klicka på ikonen för att lägga till den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Dra bilden till platshållaren eller klicka på ikonen för att lägga till den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Dra bilden till platshållaren eller klicka på ikonen för att lägga till den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Dra bilden till platshållaren eller klicka på ikonen för att lägga till den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5586B75A-687E-405C-8A0B-8D00578BA2C3}" type="datetimeFigureOut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Dra bilden till platshållaren eller klicka på ikonen för att lägga till den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3041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  <p:sldLayoutId id="2147483962" r:id="rId14"/>
    <p:sldLayoutId id="2147483963" r:id="rId15"/>
    <p:sldLayoutId id="2147483964" r:id="rId16"/>
    <p:sldLayoutId id="2147483965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heimogskuli.fo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heimogskuli.fo/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-841248" y="2286000"/>
            <a:ext cx="8717280" cy="1920239"/>
          </a:xfrm>
        </p:spPr>
        <p:txBody>
          <a:bodyPr/>
          <a:lstStyle/>
          <a:p>
            <a:r>
              <a:rPr lang="sv-SE" dirty="0" err="1" smtClean="0"/>
              <a:t>NoKo</a:t>
            </a:r>
            <a:r>
              <a:rPr lang="sv-SE" dirty="0" smtClean="0"/>
              <a:t> möte i </a:t>
            </a:r>
            <a:r>
              <a:rPr lang="sv-SE" dirty="0" err="1" smtClean="0"/>
              <a:t>Helsinki</a:t>
            </a:r>
            <a:r>
              <a:rPr lang="sv-SE" dirty="0" smtClean="0"/>
              <a:t> </a:t>
            </a:r>
            <a:br>
              <a:rPr lang="sv-SE" dirty="0" smtClean="0"/>
            </a:br>
            <a:r>
              <a:rPr lang="sv-SE" dirty="0" smtClean="0"/>
              <a:t>    den 30. oktober 2017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sv-SE" sz="4400" dirty="0" smtClean="0"/>
              <a:t>Status från Färöarna</a:t>
            </a:r>
          </a:p>
          <a:p>
            <a:pPr algn="ctr"/>
            <a:r>
              <a:rPr lang="sv-SE" sz="2800" dirty="0" smtClean="0">
                <a:latin typeface="Lucida Bright" charset="0"/>
                <a:ea typeface="Lucida Bright" charset="0"/>
                <a:cs typeface="Lucida Bright" charset="0"/>
              </a:rPr>
              <a:t>Mildrid </a:t>
            </a:r>
            <a:r>
              <a:rPr lang="sv-SE" sz="2800" dirty="0" err="1" smtClean="0">
                <a:latin typeface="Lucida Bright" charset="0"/>
                <a:ea typeface="Lucida Bright" charset="0"/>
                <a:cs typeface="Lucida Bright" charset="0"/>
              </a:rPr>
              <a:t>á</a:t>
            </a:r>
            <a:r>
              <a:rPr lang="sv-SE" sz="2800" dirty="0" smtClean="0">
                <a:latin typeface="Lucida Bright" charset="0"/>
                <a:ea typeface="Lucida Bright" charset="0"/>
                <a:cs typeface="Lucida Bright" charset="0"/>
              </a:rPr>
              <a:t> </a:t>
            </a:r>
            <a:r>
              <a:rPr lang="sv-SE" sz="2800" dirty="0" err="1" smtClean="0">
                <a:latin typeface="Lucida Bright" charset="0"/>
                <a:ea typeface="Lucida Bright" charset="0"/>
                <a:cs typeface="Lucida Bright" charset="0"/>
              </a:rPr>
              <a:t>Lógv</a:t>
            </a:r>
            <a:endParaRPr lang="sv-SE" sz="2800" dirty="0">
              <a:latin typeface="Lucida Bright" charset="0"/>
              <a:ea typeface="Lucida Bright" charset="0"/>
              <a:cs typeface="Lucida Bright" charset="0"/>
            </a:endParaRP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9847" y="2645665"/>
            <a:ext cx="2984617" cy="1511190"/>
          </a:xfrm>
          <a:prstGeom prst="rect">
            <a:avLst/>
          </a:prstGeom>
        </p:spPr>
      </p:pic>
      <p:sp>
        <p:nvSpPr>
          <p:cNvPr id="5" name="textruta 4"/>
          <p:cNvSpPr txBox="1"/>
          <p:nvPr/>
        </p:nvSpPr>
        <p:spPr>
          <a:xfrm>
            <a:off x="11499273" y="619298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dirty="0"/>
          </a:p>
        </p:txBody>
      </p:sp>
      <p:sp>
        <p:nvSpPr>
          <p:cNvPr id="6" name="textruta 5"/>
          <p:cNvSpPr txBox="1"/>
          <p:nvPr/>
        </p:nvSpPr>
        <p:spPr>
          <a:xfrm>
            <a:off x="11684004" y="152400"/>
            <a:ext cx="346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1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6347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2" cy="1080938"/>
          </a:xfrm>
        </p:spPr>
        <p:txBody>
          <a:bodyPr/>
          <a:lstStyle/>
          <a:p>
            <a:r>
              <a:rPr lang="sv-SE" dirty="0" smtClean="0"/>
              <a:t>Den färöiska </a:t>
            </a:r>
            <a:r>
              <a:rPr lang="sv-SE" sz="4000" dirty="0" smtClean="0"/>
              <a:t>grundskolan</a:t>
            </a:r>
            <a:endParaRPr lang="sv-SE" sz="40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04800" y="1995056"/>
            <a:ext cx="11402291" cy="5029200"/>
          </a:xfrm>
        </p:spPr>
        <p:txBody>
          <a:bodyPr>
            <a:normAutofit/>
          </a:bodyPr>
          <a:lstStyle/>
          <a:p>
            <a:r>
              <a:rPr lang="sv-SE" sz="2800" dirty="0" smtClean="0"/>
              <a:t>47 skolor, varav 1 specialskola och 3 friskolor</a:t>
            </a:r>
          </a:p>
          <a:p>
            <a:r>
              <a:rPr lang="sv-SE" sz="2800" dirty="0" smtClean="0"/>
              <a:t>Cirka 6.900 elever, fördelad från ca. 750 till 1 per skola</a:t>
            </a:r>
          </a:p>
          <a:p>
            <a:r>
              <a:rPr lang="sv-SE" sz="2800" dirty="0" smtClean="0"/>
              <a:t>1.-9. klass är lagpliktiga, 4 skolor har förskola</a:t>
            </a:r>
          </a:p>
          <a:p>
            <a:r>
              <a:rPr lang="sv-SE" sz="2800" dirty="0" smtClean="0"/>
              <a:t>10. klass frivillig, över 60 % tar 10. klass</a:t>
            </a:r>
          </a:p>
          <a:p>
            <a:endParaRPr lang="sv-SE" dirty="0"/>
          </a:p>
        </p:txBody>
      </p:sp>
      <p:sp>
        <p:nvSpPr>
          <p:cNvPr id="4" name="textruta 3"/>
          <p:cNvSpPr txBox="1"/>
          <p:nvPr/>
        </p:nvSpPr>
        <p:spPr>
          <a:xfrm>
            <a:off x="10695709" y="1080655"/>
            <a:ext cx="1634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mtClean="0"/>
              <a:t>30.10.2017</a:t>
            </a:r>
            <a:endParaRPr lang="sv-SE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3" y="4200236"/>
            <a:ext cx="6525491" cy="2533073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892" y="4200236"/>
            <a:ext cx="5292435" cy="2533073"/>
          </a:xfrm>
          <a:prstGeom prst="rect">
            <a:avLst/>
          </a:prstGeom>
        </p:spPr>
      </p:pic>
      <p:sp>
        <p:nvSpPr>
          <p:cNvPr id="7" name="textruta 6"/>
          <p:cNvSpPr txBox="1"/>
          <p:nvPr/>
        </p:nvSpPr>
        <p:spPr>
          <a:xfrm>
            <a:off x="11845636" y="16625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2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942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Lagar och finansiering av färöiska   grundskolan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147054"/>
          </a:xfrm>
        </p:spPr>
        <p:txBody>
          <a:bodyPr>
            <a:normAutofit/>
          </a:bodyPr>
          <a:lstStyle/>
          <a:p>
            <a:r>
              <a:rPr lang="sv-SE" dirty="0" smtClean="0"/>
              <a:t>Administrationen av skolverket blev tagit över från Danmark i 1979</a:t>
            </a:r>
          </a:p>
          <a:p>
            <a:r>
              <a:rPr lang="sv-SE" dirty="0" smtClean="0"/>
              <a:t>Lagen </a:t>
            </a:r>
            <a:r>
              <a:rPr lang="sv-SE" dirty="0"/>
              <a:t>för grundskolan (Folkskollagen) reglerar skolverksamheten</a:t>
            </a:r>
          </a:p>
          <a:p>
            <a:r>
              <a:rPr lang="sv-SE" dirty="0"/>
              <a:t>Kulturministeriet finansierar ledarskap och lärare</a:t>
            </a:r>
          </a:p>
          <a:p>
            <a:r>
              <a:rPr lang="sv-SE" dirty="0"/>
              <a:t>Kommunerna finansierar byggnader och drift    </a:t>
            </a:r>
          </a:p>
          <a:p>
            <a:r>
              <a:rPr lang="sv-SE" dirty="0"/>
              <a:t>En skolstyrelse per skola: </a:t>
            </a:r>
          </a:p>
          <a:p>
            <a:pPr marL="0" indent="0">
              <a:buNone/>
            </a:pPr>
            <a:r>
              <a:rPr lang="sv-SE" dirty="0"/>
              <a:t>   3 föräldrar, 2 kommunledamöter, 1 lärare och </a:t>
            </a:r>
            <a:r>
              <a:rPr lang="sv-SE" dirty="0" smtClean="0"/>
              <a:t>skoldirektören 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   – Skolor med mindre än 20 elever har dock 2 föräldrar, </a:t>
            </a:r>
            <a:endParaRPr lang="sv-SE" dirty="0" smtClean="0"/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1 kommunledamot och </a:t>
            </a:r>
            <a:r>
              <a:rPr lang="sv-SE" dirty="0"/>
              <a:t>1 </a:t>
            </a:r>
            <a:r>
              <a:rPr lang="sv-SE" dirty="0" smtClean="0"/>
              <a:t>lärare</a:t>
            </a:r>
            <a:r>
              <a:rPr lang="sv-SE" dirty="0"/>
              <a:t> </a:t>
            </a:r>
            <a:r>
              <a:rPr lang="sv-SE" dirty="0" smtClean="0"/>
              <a:t>i skolstyrelsen.</a:t>
            </a:r>
            <a:endParaRPr lang="sv-SE" dirty="0"/>
          </a:p>
          <a:p>
            <a:endParaRPr lang="sv-SE" dirty="0"/>
          </a:p>
        </p:txBody>
      </p:sp>
      <p:sp>
        <p:nvSpPr>
          <p:cNvPr id="4" name="textruta 3"/>
          <p:cNvSpPr txBox="1"/>
          <p:nvPr/>
        </p:nvSpPr>
        <p:spPr>
          <a:xfrm>
            <a:off x="10751127" y="1039091"/>
            <a:ext cx="1440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mtClean="0"/>
              <a:t>30.10.2017</a:t>
            </a:r>
            <a:endParaRPr lang="sv-SE"/>
          </a:p>
        </p:txBody>
      </p:sp>
      <p:sp>
        <p:nvSpPr>
          <p:cNvPr id="5" name="textruta 4"/>
          <p:cNvSpPr txBox="1"/>
          <p:nvPr/>
        </p:nvSpPr>
        <p:spPr>
          <a:xfrm>
            <a:off x="11831782" y="193964"/>
            <a:ext cx="281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3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93557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9200" y="753228"/>
            <a:ext cx="3994982" cy="1080938"/>
          </a:xfrm>
        </p:spPr>
        <p:txBody>
          <a:bodyPr/>
          <a:lstStyle/>
          <a:p>
            <a:r>
              <a:rPr lang="sv-SE" dirty="0"/>
              <a:t> </a:t>
            </a:r>
            <a:r>
              <a:rPr lang="sv-SE" dirty="0" smtClean="0"/>
              <a:t>   Kort om oss</a:t>
            </a:r>
            <a:endParaRPr lang="sv-SE" dirty="0"/>
          </a:p>
        </p:txBody>
      </p:sp>
      <p:pic>
        <p:nvPicPr>
          <p:cNvPr id="5" name="Platshållare för innehåll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2472"/>
            <a:ext cx="6116320" cy="1442449"/>
          </a:xfrm>
        </p:spPr>
      </p:pic>
      <p:sp>
        <p:nvSpPr>
          <p:cNvPr id="6" name="textruta 5"/>
          <p:cNvSpPr txBox="1"/>
          <p:nvPr/>
        </p:nvSpPr>
        <p:spPr>
          <a:xfrm>
            <a:off x="10704576" y="1109031"/>
            <a:ext cx="1728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30.10.2017</a:t>
            </a:r>
            <a:endParaRPr lang="sv-SE" dirty="0"/>
          </a:p>
        </p:txBody>
      </p:sp>
      <p:sp>
        <p:nvSpPr>
          <p:cNvPr id="8" name="textruta 7"/>
          <p:cNvSpPr txBox="1"/>
          <p:nvPr/>
        </p:nvSpPr>
        <p:spPr>
          <a:xfrm>
            <a:off x="623454" y="2535381"/>
            <a:ext cx="944880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sv-SE" sz="2800" dirty="0" smtClean="0"/>
              <a:t>Heim </a:t>
            </a:r>
            <a:r>
              <a:rPr lang="sv-SE" sz="2800" dirty="0" err="1" smtClean="0"/>
              <a:t>og</a:t>
            </a:r>
            <a:r>
              <a:rPr lang="sv-SE" sz="2800" dirty="0" smtClean="0"/>
              <a:t> </a:t>
            </a:r>
            <a:r>
              <a:rPr lang="sv-SE" sz="2800" dirty="0" err="1" smtClean="0"/>
              <a:t>Skúli</a:t>
            </a:r>
            <a:r>
              <a:rPr lang="sv-SE" sz="2800" dirty="0" smtClean="0"/>
              <a:t> upprättades i 2006</a:t>
            </a:r>
          </a:p>
          <a:p>
            <a:pPr marL="457200" indent="-457200">
              <a:buFont typeface="Arial" charset="0"/>
              <a:buChar char="•"/>
            </a:pPr>
            <a:r>
              <a:rPr lang="sv-SE" sz="2800" dirty="0" smtClean="0"/>
              <a:t>Den årliga generalförsamling överste ledning</a:t>
            </a:r>
          </a:p>
          <a:p>
            <a:pPr marL="457200" indent="-457200">
              <a:buFont typeface="Arial" charset="0"/>
              <a:buChar char="•"/>
            </a:pPr>
            <a:r>
              <a:rPr lang="sv-SE" sz="2800" dirty="0" smtClean="0"/>
              <a:t>Ledes dagligt av 9 ledamöter/föräldrar från sju skolor </a:t>
            </a:r>
          </a:p>
          <a:p>
            <a:r>
              <a:rPr lang="sv-SE" sz="2800" dirty="0"/>
              <a:t> </a:t>
            </a:r>
            <a:r>
              <a:rPr lang="sv-SE" sz="2800" dirty="0" smtClean="0"/>
              <a:t>   (8 nya ledamöter från april 2017)</a:t>
            </a:r>
          </a:p>
          <a:p>
            <a:pPr marL="457200" indent="-457200">
              <a:buFont typeface="Arial" charset="0"/>
              <a:buChar char="•"/>
            </a:pPr>
            <a:r>
              <a:rPr lang="sv-SE" sz="2800" dirty="0" smtClean="0"/>
              <a:t>Allt arbete är frivilligt, ingen sekretariatsfunktion</a:t>
            </a:r>
          </a:p>
          <a:p>
            <a:pPr marL="457200" indent="-457200">
              <a:buFont typeface="Arial" charset="0"/>
              <a:buChar char="•"/>
            </a:pPr>
            <a:r>
              <a:rPr lang="sv-SE" sz="2800" dirty="0" smtClean="0"/>
              <a:t>Medlemskontingenten togs bort i 2014</a:t>
            </a:r>
          </a:p>
          <a:p>
            <a:pPr marL="457200" indent="-457200">
              <a:buFont typeface="Arial" charset="0"/>
              <a:buChar char="•"/>
            </a:pPr>
            <a:r>
              <a:rPr lang="sv-SE" sz="2800" dirty="0" smtClean="0"/>
              <a:t>Årligt stöd från Kulturministeriet på 15.000 DKK senaste 2 åren</a:t>
            </a:r>
          </a:p>
          <a:p>
            <a:pPr marL="457200" indent="-457200">
              <a:buFont typeface="Arial" charset="0"/>
              <a:buChar char="•"/>
            </a:pPr>
            <a:endParaRPr lang="sv-SE" sz="2800" dirty="0"/>
          </a:p>
        </p:txBody>
      </p:sp>
      <p:sp>
        <p:nvSpPr>
          <p:cNvPr id="3" name="textruta 2"/>
          <p:cNvSpPr txBox="1"/>
          <p:nvPr/>
        </p:nvSpPr>
        <p:spPr>
          <a:xfrm>
            <a:off x="11817927" y="124691"/>
            <a:ext cx="221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4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770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073235" y="753228"/>
            <a:ext cx="6220947" cy="1080938"/>
          </a:xfrm>
        </p:spPr>
        <p:txBody>
          <a:bodyPr/>
          <a:lstStyle/>
          <a:p>
            <a:r>
              <a:rPr lang="sv-SE" dirty="0" smtClean="0"/>
              <a:t>Ledamöter i styrelsen</a:t>
            </a:r>
            <a:endParaRPr lang="sv-SE" dirty="0"/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5745"/>
            <a:ext cx="3352800" cy="1385455"/>
          </a:xfr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782" y="1981200"/>
            <a:ext cx="7954138" cy="4876800"/>
          </a:xfrm>
          <a:prstGeom prst="rect">
            <a:avLst/>
          </a:prstGeom>
        </p:spPr>
      </p:pic>
      <p:sp>
        <p:nvSpPr>
          <p:cNvPr id="6" name="textruta 5"/>
          <p:cNvSpPr txBox="1"/>
          <p:nvPr/>
        </p:nvSpPr>
        <p:spPr>
          <a:xfrm>
            <a:off x="10737273" y="1080654"/>
            <a:ext cx="1620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mtClean="0"/>
              <a:t>30.10.2017</a:t>
            </a:r>
            <a:endParaRPr lang="sv-SE"/>
          </a:p>
        </p:txBody>
      </p:sp>
      <p:sp>
        <p:nvSpPr>
          <p:cNvPr id="3" name="textruta 2"/>
          <p:cNvSpPr txBox="1"/>
          <p:nvPr/>
        </p:nvSpPr>
        <p:spPr>
          <a:xfrm>
            <a:off x="11873345" y="152400"/>
            <a:ext cx="2262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5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3343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832764" y="753228"/>
            <a:ext cx="4461418" cy="1080938"/>
          </a:xfrm>
        </p:spPr>
        <p:txBody>
          <a:bodyPr/>
          <a:lstStyle/>
          <a:p>
            <a:r>
              <a:rPr lang="sv-SE" dirty="0" smtClean="0"/>
              <a:t>Verksamhet</a:t>
            </a:r>
            <a:endParaRPr lang="sv-SE" dirty="0"/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5745"/>
            <a:ext cx="4516582" cy="1385456"/>
          </a:xfrm>
        </p:spPr>
      </p:pic>
      <p:sp>
        <p:nvSpPr>
          <p:cNvPr id="5" name="textruta 4"/>
          <p:cNvSpPr txBox="1"/>
          <p:nvPr/>
        </p:nvSpPr>
        <p:spPr>
          <a:xfrm>
            <a:off x="10737273" y="1052945"/>
            <a:ext cx="1704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mtClean="0"/>
              <a:t>30.10.2017</a:t>
            </a:r>
            <a:endParaRPr lang="sv-SE"/>
          </a:p>
        </p:txBody>
      </p:sp>
      <p:sp>
        <p:nvSpPr>
          <p:cNvPr id="3" name="textruta 2"/>
          <p:cNvSpPr txBox="1"/>
          <p:nvPr/>
        </p:nvSpPr>
        <p:spPr>
          <a:xfrm>
            <a:off x="138545" y="1950082"/>
            <a:ext cx="120534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sv-SE" sz="2400" dirty="0" smtClean="0"/>
              <a:t>Styrelsemöten </a:t>
            </a:r>
            <a:r>
              <a:rPr lang="sv-SE" sz="2400" dirty="0"/>
              <a:t>varannan månad samt kommunikation i FB grupp och via e-mail </a:t>
            </a:r>
          </a:p>
        </p:txBody>
      </p:sp>
      <p:sp>
        <p:nvSpPr>
          <p:cNvPr id="6" name="Rektangel 5"/>
          <p:cNvSpPr/>
          <p:nvPr/>
        </p:nvSpPr>
        <p:spPr>
          <a:xfrm>
            <a:off x="138545" y="2343420"/>
            <a:ext cx="1264919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sv-SE" sz="2400" dirty="0"/>
              <a:t>Omkring 2 fälles årliga arrangemang för </a:t>
            </a:r>
            <a:r>
              <a:rPr lang="sv-SE" sz="2400" dirty="0" smtClean="0"/>
              <a:t>skolstyrelser</a:t>
            </a:r>
          </a:p>
          <a:p>
            <a:pPr marL="457200" indent="-457200">
              <a:buFont typeface="Arial" charset="0"/>
              <a:buChar char="•"/>
            </a:pPr>
            <a:r>
              <a:rPr lang="sv-SE" sz="2400" dirty="0" smtClean="0"/>
              <a:t>Generell kompetensutveckling av skolstyrelser</a:t>
            </a:r>
          </a:p>
          <a:p>
            <a:pPr marL="457200" indent="-457200">
              <a:buFont typeface="Arial" charset="0"/>
              <a:buChar char="•"/>
            </a:pPr>
            <a:r>
              <a:rPr lang="sv-SE" sz="2400" dirty="0" smtClean="0"/>
              <a:t>Generell och individuell handledning av skolstyrelser – svarar förfrågan ang. skolan</a:t>
            </a:r>
          </a:p>
          <a:p>
            <a:pPr marL="457200" indent="-457200">
              <a:buFont typeface="Arial" charset="0"/>
              <a:buChar char="•"/>
            </a:pPr>
            <a:r>
              <a:rPr lang="sv-SE" sz="2400" dirty="0" smtClean="0"/>
              <a:t>Individuell handledning av föräldrar</a:t>
            </a:r>
          </a:p>
          <a:p>
            <a:pPr marL="457200" indent="-457200">
              <a:buFont typeface="Arial" charset="0"/>
              <a:buChar char="•"/>
            </a:pPr>
            <a:r>
              <a:rPr lang="sv-SE" sz="2400" dirty="0" smtClean="0"/>
              <a:t>Representerad i Folkskolrådet </a:t>
            </a:r>
          </a:p>
          <a:p>
            <a:pPr marL="457200" indent="-457200">
              <a:buFont typeface="Arial" charset="0"/>
              <a:buChar char="•"/>
            </a:pPr>
            <a:r>
              <a:rPr lang="sv-SE" sz="2400" dirty="0" smtClean="0"/>
              <a:t>Efter behov tillsatt i andra råd för särskilda ändamål </a:t>
            </a:r>
          </a:p>
          <a:p>
            <a:r>
              <a:rPr lang="sv-SE" sz="2400" dirty="0"/>
              <a:t> </a:t>
            </a:r>
            <a:r>
              <a:rPr lang="sv-SE" sz="2400" dirty="0" smtClean="0"/>
              <a:t>    t.ex. skolbyggelser och revidering av trivselsplaner</a:t>
            </a:r>
          </a:p>
          <a:p>
            <a:pPr marL="457200" indent="-457200">
              <a:buFont typeface="Arial" charset="0"/>
              <a:buChar char="•"/>
            </a:pPr>
            <a:r>
              <a:rPr lang="sv-SE" sz="2400" dirty="0" err="1" smtClean="0"/>
              <a:t>Höringspart</a:t>
            </a:r>
            <a:r>
              <a:rPr lang="sv-SE" sz="2400" dirty="0" smtClean="0"/>
              <a:t> i samband med lagförslag m.m.</a:t>
            </a:r>
          </a:p>
          <a:p>
            <a:pPr marL="457200" indent="-457200">
              <a:buFont typeface="Arial" charset="0"/>
              <a:buChar char="•"/>
            </a:pPr>
            <a:r>
              <a:rPr lang="sv-SE" sz="2400" dirty="0" smtClean="0"/>
              <a:t>Mediearbete, proaktivt och efter begäran</a:t>
            </a:r>
          </a:p>
          <a:p>
            <a:pPr marL="457200" indent="-457200">
              <a:buFont typeface="Arial" charset="0"/>
              <a:buChar char="•"/>
            </a:pPr>
            <a:r>
              <a:rPr lang="sv-SE" sz="2400" dirty="0" smtClean="0"/>
              <a:t>Deltager i relevante möten, kurser och kongresser </a:t>
            </a:r>
          </a:p>
          <a:p>
            <a:pPr marL="457200" indent="-457200">
              <a:buFont typeface="Arial" charset="0"/>
              <a:buChar char="•"/>
            </a:pPr>
            <a:r>
              <a:rPr lang="sv-SE" sz="2400" dirty="0" smtClean="0"/>
              <a:t>Fast spalt i Skoltidningen 6 gånger årligt</a:t>
            </a:r>
          </a:p>
          <a:p>
            <a:pPr marL="457200" indent="-457200">
              <a:buFont typeface="Arial" charset="0"/>
              <a:buChar char="•"/>
            </a:pPr>
            <a:r>
              <a:rPr lang="sv-SE" sz="2400" dirty="0" smtClean="0"/>
              <a:t>Administrerar </a:t>
            </a:r>
            <a:r>
              <a:rPr lang="sv-SE" sz="2400" dirty="0" smtClean="0">
                <a:hlinkClick r:id="rId4"/>
              </a:rPr>
              <a:t>www.heimogskuli.fo</a:t>
            </a:r>
            <a:r>
              <a:rPr lang="sv-SE" sz="2400" dirty="0" smtClean="0"/>
              <a:t> och FB sida (1000 följare)</a:t>
            </a:r>
          </a:p>
          <a:p>
            <a:pPr marL="457200" indent="-457200">
              <a:buFont typeface="Arial" charset="0"/>
              <a:buChar char="•"/>
            </a:pPr>
            <a:endParaRPr lang="sv-SE" sz="2400" dirty="0"/>
          </a:p>
        </p:txBody>
      </p:sp>
      <p:sp>
        <p:nvSpPr>
          <p:cNvPr id="7" name="textruta 6"/>
          <p:cNvSpPr txBox="1"/>
          <p:nvPr/>
        </p:nvSpPr>
        <p:spPr>
          <a:xfrm>
            <a:off x="11873345" y="16625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6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8705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181600" y="753227"/>
            <a:ext cx="5181729" cy="1080938"/>
          </a:xfrm>
        </p:spPr>
        <p:txBody>
          <a:bodyPr/>
          <a:lstStyle/>
          <a:p>
            <a:r>
              <a:rPr lang="sv-SE" dirty="0" smtClean="0"/>
              <a:t>Varför medlem i </a:t>
            </a:r>
            <a:r>
              <a:rPr lang="sv-SE" dirty="0" err="1" smtClean="0"/>
              <a:t>NoKo</a:t>
            </a:r>
            <a:r>
              <a:rPr lang="sv-SE" dirty="0" smtClean="0"/>
              <a:t>?</a:t>
            </a:r>
            <a:endParaRPr lang="sv-SE" dirty="0"/>
          </a:p>
        </p:txBody>
      </p:sp>
      <p:pic>
        <p:nvPicPr>
          <p:cNvPr id="5" name="Platshållare för innehåll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7925"/>
            <a:ext cx="4793672" cy="1391543"/>
          </a:xfrm>
        </p:spPr>
      </p:pic>
      <p:sp>
        <p:nvSpPr>
          <p:cNvPr id="4" name="textruta 3"/>
          <p:cNvSpPr txBox="1"/>
          <p:nvPr/>
        </p:nvSpPr>
        <p:spPr>
          <a:xfrm>
            <a:off x="10723418" y="1039091"/>
            <a:ext cx="1564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30.10.2017</a:t>
            </a:r>
            <a:endParaRPr lang="sv-SE" dirty="0"/>
          </a:p>
        </p:txBody>
      </p:sp>
      <p:sp>
        <p:nvSpPr>
          <p:cNvPr id="3" name="textruta 2"/>
          <p:cNvSpPr txBox="1"/>
          <p:nvPr/>
        </p:nvSpPr>
        <p:spPr>
          <a:xfrm>
            <a:off x="11845636" y="11083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7</a:t>
            </a:r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277091" y="2133600"/>
            <a:ext cx="1156854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sv-SE" sz="2800" dirty="0" smtClean="0">
                <a:latin typeface="Times New Roman" charset="0"/>
                <a:ea typeface="Times New Roman" charset="0"/>
                <a:cs typeface="Times New Roman" charset="0"/>
              </a:rPr>
              <a:t>Ett nordisk samarbete med andra föräldraföreningar i Norden kan ge kommittén i Heim &amp; </a:t>
            </a:r>
            <a:r>
              <a:rPr lang="sv-SE" sz="2800" dirty="0" err="1" smtClean="0">
                <a:latin typeface="Times New Roman" charset="0"/>
                <a:ea typeface="Times New Roman" charset="0"/>
                <a:cs typeface="Times New Roman" charset="0"/>
              </a:rPr>
              <a:t>Skúli</a:t>
            </a:r>
            <a:r>
              <a:rPr lang="sv-SE" sz="2800" dirty="0" smtClean="0">
                <a:latin typeface="Times New Roman" charset="0"/>
                <a:ea typeface="Times New Roman" charset="0"/>
                <a:cs typeface="Times New Roman" charset="0"/>
              </a:rPr>
              <a:t> insikt i skolverksamhet, som kommittén inte annars ville få.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sv-SE" sz="2800" dirty="0" smtClean="0">
                <a:latin typeface="Times New Roman" charset="0"/>
                <a:ea typeface="Times New Roman" charset="0"/>
                <a:cs typeface="Times New Roman" charset="0"/>
              </a:rPr>
              <a:t>Heim &amp; </a:t>
            </a:r>
            <a:r>
              <a:rPr lang="sv-SE" sz="2800" dirty="0" err="1" smtClean="0">
                <a:latin typeface="Times New Roman" charset="0"/>
                <a:ea typeface="Times New Roman" charset="0"/>
                <a:cs typeface="Times New Roman" charset="0"/>
              </a:rPr>
              <a:t>Skúli</a:t>
            </a:r>
            <a:r>
              <a:rPr lang="sv-SE" sz="2800" dirty="0" smtClean="0">
                <a:latin typeface="Times New Roman" charset="0"/>
                <a:ea typeface="Times New Roman" charset="0"/>
                <a:cs typeface="Times New Roman" charset="0"/>
              </a:rPr>
              <a:t> kan som medlem i </a:t>
            </a:r>
            <a:r>
              <a:rPr lang="sv-SE" sz="2800" dirty="0" err="1" smtClean="0">
                <a:latin typeface="Times New Roman" charset="0"/>
                <a:ea typeface="Times New Roman" charset="0"/>
                <a:cs typeface="Times New Roman" charset="0"/>
              </a:rPr>
              <a:t>NoKo</a:t>
            </a:r>
            <a:r>
              <a:rPr lang="sv-SE" sz="2800" dirty="0" smtClean="0">
                <a:latin typeface="Times New Roman" charset="0"/>
                <a:ea typeface="Times New Roman" charset="0"/>
                <a:cs typeface="Times New Roman" charset="0"/>
              </a:rPr>
              <a:t> dela erfarenheter från ett ö-samhälle, där skolkulturen kan vara mycket annorlunda än i ett större land/by-samhälle.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sv-SE" sz="2800" dirty="0" smtClean="0">
                <a:latin typeface="Times New Roman" charset="0"/>
                <a:ea typeface="Times New Roman" charset="0"/>
                <a:cs typeface="Times New Roman" charset="0"/>
              </a:rPr>
              <a:t>Ett nordisk samarbete kan ge inspiration och tips till temadagar för föräldrar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sv-SE" sz="2800" dirty="0" smtClean="0">
                <a:latin typeface="Times New Roman" charset="0"/>
                <a:ea typeface="Times New Roman" charset="0"/>
                <a:cs typeface="Times New Roman" charset="0"/>
              </a:rPr>
              <a:t>Samman kan vi hjälpa varandra med att lösa problemen angående skolan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sv-SE" sz="2800" dirty="0" smtClean="0">
                <a:latin typeface="Times New Roman" charset="0"/>
                <a:ea typeface="Times New Roman" charset="0"/>
                <a:cs typeface="Times New Roman" charset="0"/>
              </a:rPr>
              <a:t>Samman kan vi utväxla kunskap och erfarenheter från hem och skola arbetet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sv-SE" sz="2800" dirty="0" smtClean="0">
                <a:latin typeface="Times New Roman" charset="0"/>
                <a:ea typeface="Times New Roman" charset="0"/>
                <a:cs typeface="Times New Roman" charset="0"/>
              </a:rPr>
              <a:t>Det är viktigt att länderna i Norden står samman och har något gemensamt, för historiskt kommer vi från samma kultur. Samman står vi stärkare!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sv-SE" sz="28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sv-SE" sz="28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07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99018" y="753228"/>
            <a:ext cx="4295164" cy="1080938"/>
          </a:xfrm>
        </p:spPr>
        <p:txBody>
          <a:bodyPr/>
          <a:lstStyle/>
          <a:p>
            <a:r>
              <a:rPr lang="sv-SE" dirty="0" smtClean="0"/>
              <a:t>Här hittar du oss!</a:t>
            </a:r>
            <a:endParaRPr lang="sv-SE" dirty="0"/>
          </a:p>
        </p:txBody>
      </p:sp>
      <p:pic>
        <p:nvPicPr>
          <p:cNvPr id="5" name="Platshållare för innehåll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4824"/>
            <a:ext cx="5874326" cy="1357746"/>
          </a:xfrm>
        </p:spPr>
      </p:pic>
      <p:sp>
        <p:nvSpPr>
          <p:cNvPr id="4" name="textruta 3"/>
          <p:cNvSpPr txBox="1"/>
          <p:nvPr/>
        </p:nvSpPr>
        <p:spPr>
          <a:xfrm>
            <a:off x="10764981" y="1039091"/>
            <a:ext cx="1427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mtClean="0"/>
              <a:t>30.10.2017</a:t>
            </a:r>
            <a:endParaRPr lang="sv-SE"/>
          </a:p>
        </p:txBody>
      </p:sp>
      <p:sp>
        <p:nvSpPr>
          <p:cNvPr id="6" name="textruta 5"/>
          <p:cNvSpPr txBox="1"/>
          <p:nvPr/>
        </p:nvSpPr>
        <p:spPr>
          <a:xfrm>
            <a:off x="1254642" y="2402959"/>
            <a:ext cx="1001586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/>
              <a:t>Internethemsida: </a:t>
            </a:r>
          </a:p>
          <a:p>
            <a:r>
              <a:rPr lang="sv-SE" sz="3200" dirty="0" smtClean="0">
                <a:hlinkClick r:id="rId3"/>
              </a:rPr>
              <a:t>http://heimogskuli.fo</a:t>
            </a:r>
            <a:endParaRPr lang="sv-SE" sz="3200" dirty="0" smtClean="0"/>
          </a:p>
          <a:p>
            <a:endParaRPr lang="sv-SE" sz="3200" dirty="0"/>
          </a:p>
          <a:p>
            <a:r>
              <a:rPr lang="sv-SE" sz="3200" dirty="0" smtClean="0"/>
              <a:t>Facebook: </a:t>
            </a:r>
          </a:p>
          <a:p>
            <a:r>
              <a:rPr lang="sv-SE" sz="3200" dirty="0" err="1" smtClean="0"/>
              <a:t>Foreldrafelagið</a:t>
            </a:r>
            <a:r>
              <a:rPr lang="sv-SE" sz="3200" dirty="0" smtClean="0"/>
              <a:t> Heim </a:t>
            </a:r>
            <a:r>
              <a:rPr lang="sv-SE" sz="3200" dirty="0" err="1" smtClean="0"/>
              <a:t>og</a:t>
            </a:r>
            <a:r>
              <a:rPr lang="sv-SE" sz="3200" dirty="0" smtClean="0"/>
              <a:t> </a:t>
            </a:r>
            <a:r>
              <a:rPr lang="sv-SE" sz="3200" dirty="0" err="1" smtClean="0"/>
              <a:t>Skúli</a:t>
            </a:r>
            <a:endParaRPr lang="sv-SE" sz="3200" dirty="0"/>
          </a:p>
          <a:p>
            <a:endParaRPr lang="sv-SE" sz="3200" dirty="0" smtClean="0"/>
          </a:p>
          <a:p>
            <a:r>
              <a:rPr lang="sv-SE" sz="3200" dirty="0" smtClean="0"/>
              <a:t>E-mail: </a:t>
            </a:r>
            <a:r>
              <a:rPr lang="sv-SE" sz="3200" dirty="0" err="1" smtClean="0"/>
              <a:t>heimogskuli@gmail.com</a:t>
            </a:r>
            <a:endParaRPr lang="sv-SE" sz="3200" dirty="0"/>
          </a:p>
        </p:txBody>
      </p:sp>
      <p:sp>
        <p:nvSpPr>
          <p:cNvPr id="3" name="textruta 2"/>
          <p:cNvSpPr txBox="1"/>
          <p:nvPr/>
        </p:nvSpPr>
        <p:spPr>
          <a:xfrm>
            <a:off x="11845636" y="16625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8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4548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363</TotalTime>
  <Words>440</Words>
  <Application>Microsoft Office PowerPoint</Application>
  <PresentationFormat>Bredbild</PresentationFormat>
  <Paragraphs>73</Paragraphs>
  <Slides>8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4" baseType="lpstr">
      <vt:lpstr>Arial</vt:lpstr>
      <vt:lpstr>Calibri</vt:lpstr>
      <vt:lpstr>Lucida Bright</vt:lpstr>
      <vt:lpstr>Times New Roman</vt:lpstr>
      <vt:lpstr>Trebuchet MS</vt:lpstr>
      <vt:lpstr>Berlin</vt:lpstr>
      <vt:lpstr>NoKo möte i Helsinki      den 30. oktober 2017</vt:lpstr>
      <vt:lpstr>Den färöiska grundskolan</vt:lpstr>
      <vt:lpstr>Lagar och finansiering av färöiska   grundskolan</vt:lpstr>
      <vt:lpstr>    Kort om oss</vt:lpstr>
      <vt:lpstr>Ledamöter i styrelsen</vt:lpstr>
      <vt:lpstr>Verksamhet</vt:lpstr>
      <vt:lpstr>Varför medlem i NoKo?</vt:lpstr>
      <vt:lpstr>Här hittar du oss!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NoKo möte i Helsinki      den 30. oktober 2017</dc:title>
  <dc:creator>Microsoft Office-användare</dc:creator>
  <cp:lastModifiedBy>maarit</cp:lastModifiedBy>
  <cp:revision>37</cp:revision>
  <dcterms:created xsi:type="dcterms:W3CDTF">2017-10-28T13:10:33Z</dcterms:created>
  <dcterms:modified xsi:type="dcterms:W3CDTF">2017-10-30T06:57:13Z</dcterms:modified>
</cp:coreProperties>
</file>